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embeddedFontLst>
    <p:embeddedFont>
      <p:font typeface="Noto Sans KR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5" roundtripDataSignature="AMtx7mg2LzDFO7KqfSX+prllYwAy0+Y9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FD2183A-A1D1-49A0-8850-DB2D3C8625A5}">
  <a:tblStyle styleId="{4FD2183A-A1D1-49A0-8850-DB2D3C8625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otoSansKR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customschemas.google.com/relationships/presentationmetadata" Target="metadata"/><Relationship Id="rId14" Type="http://schemas.openxmlformats.org/officeDocument/2006/relationships/font" Target="fonts/NotoSansK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6f8ffe9969_3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6f8ffe9969_3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26f8ffe9969_3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hapter &amp; Sub Unit">
  <p:cSld name="공백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내용(절반)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9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9"/>
          <p:cNvPicPr preferRelativeResize="0"/>
          <p:nvPr/>
        </p:nvPicPr>
        <p:blipFill rotWithShape="1">
          <a:blip r:embed="rId2">
            <a:alphaModFix/>
          </a:blip>
          <a:srcRect b="21944" l="0" r="0" t="25551"/>
          <a:stretch/>
        </p:blipFill>
        <p:spPr>
          <a:xfrm>
            <a:off x="0" y="0"/>
            <a:ext cx="12192000" cy="3600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9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9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9pPr>
          </a:lstStyle>
          <a:p/>
        </p:txBody>
      </p:sp>
      <p:cxnSp>
        <p:nvCxnSpPr>
          <p:cNvPr id="19" name="Google Shape;19;p9"/>
          <p:cNvCxnSpPr>
            <a:stCxn id="17" idx="1"/>
            <a:endCxn id="17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" name="Google Shape;20;p9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b="0" i="0" lang="en-US" sz="1022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22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9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4AEAA"/>
              </a:buClr>
              <a:buSzPts val="1292"/>
              <a:buFont typeface="Malgun Gothic"/>
              <a:buNone/>
            </a:pPr>
            <a:r>
              <a:rPr b="1" i="0" lang="en-US" sz="1292" u="none" cap="none" strike="noStrike">
                <a:solidFill>
                  <a:srgbClr val="34AEAA"/>
                </a:solidFill>
                <a:latin typeface="Malgun Gothic"/>
                <a:ea typeface="Malgun Gothic"/>
                <a:cs typeface="Malgun Gothic"/>
                <a:sym typeface="Malgun Gothic"/>
              </a:rPr>
              <a:t>KT AIVLE School</a:t>
            </a:r>
            <a:endParaRPr b="0" i="0" sz="1723" u="none" cap="none" strike="noStrike">
              <a:solidFill>
                <a:srgbClr val="34AEA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22;p9"/>
          <p:cNvSpPr/>
          <p:nvPr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3" name="Google Shape;23;p9"/>
          <p:cNvCxnSpPr/>
          <p:nvPr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cap="flat" cmpd="thickThin" w="28575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4" name="Google Shape;2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9"/>
          <p:cNvSpPr txBox="1"/>
          <p:nvPr>
            <p:ph idx="1" type="body"/>
          </p:nvPr>
        </p:nvSpPr>
        <p:spPr>
          <a:xfrm>
            <a:off x="400050" y="1338453"/>
            <a:ext cx="6018505" cy="49020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✔"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">
  <p:cSld name="End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4561"/>
            <a:ext cx="12192000" cy="7502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b="0" i="0" sz="6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0" name="Google Shape;30;p1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31" name="Google Shape;3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1_사용자 지정 레이아웃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2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12"/>
          <p:cNvPicPr preferRelativeResize="0"/>
          <p:nvPr/>
        </p:nvPicPr>
        <p:blipFill rotWithShape="1">
          <a:blip r:embed="rId2">
            <a:alphaModFix/>
          </a:blip>
          <a:srcRect b="21944" l="0" r="0" t="25551"/>
          <a:stretch/>
        </p:blipFill>
        <p:spPr>
          <a:xfrm>
            <a:off x="0" y="0"/>
            <a:ext cx="12192000" cy="3600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12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2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9pPr>
          </a:lstStyle>
          <a:p/>
        </p:txBody>
      </p:sp>
      <p:cxnSp>
        <p:nvCxnSpPr>
          <p:cNvPr id="39" name="Google Shape;39;p12"/>
          <p:cNvCxnSpPr>
            <a:stCxn id="37" idx="1"/>
            <a:endCxn id="37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0" name="Google Shape;40;p12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b="0" i="0" lang="en-US" sz="1022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22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2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4AEAA"/>
              </a:buClr>
              <a:buSzPts val="1292"/>
              <a:buFont typeface="Malgun Gothic"/>
              <a:buNone/>
            </a:pPr>
            <a:r>
              <a:rPr b="1" i="0" lang="en-US" sz="1292" u="none" cap="none" strike="noStrike">
                <a:solidFill>
                  <a:srgbClr val="34AEAA"/>
                </a:solidFill>
                <a:latin typeface="Malgun Gothic"/>
                <a:ea typeface="Malgun Gothic"/>
                <a:cs typeface="Malgun Gothic"/>
                <a:sym typeface="Malgun Gothic"/>
              </a:rPr>
              <a:t>KT AIVLE School</a:t>
            </a:r>
            <a:endParaRPr b="0" i="0" sz="1723" u="none" cap="none" strike="noStrike">
              <a:solidFill>
                <a:srgbClr val="34AEA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" name="Google Shape;42;p12"/>
          <p:cNvSpPr/>
          <p:nvPr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3" name="Google Shape;43;p12"/>
          <p:cNvCxnSpPr/>
          <p:nvPr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cap="flat" cmpd="thickThin" w="28575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4" name="Google Shape;4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5406501" y="1338453"/>
            <a:ext cx="6320921" cy="49020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✔"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idx="1" type="body"/>
          </p:nvPr>
        </p:nvSpPr>
        <p:spPr>
          <a:xfrm>
            <a:off x="269240" y="1189178"/>
            <a:ext cx="11653523" cy="1778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9624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40"/>
              <a:buFont typeface="Noto Sans Symbols"/>
              <a:buChar char="✔"/>
              <a:defRPr b="1" i="0" sz="264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indent="-36576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Noto Sans Symbols"/>
              <a:buChar char="▪"/>
              <a:defRPr b="0" i="0" sz="216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indent="-350519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b="0" i="0" sz="192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40"/>
              <a:buFont typeface="Noto Sans KR"/>
              <a:buNone/>
              <a:defRPr b="1" i="0" sz="384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cxnSp>
        <p:nvCxnSpPr>
          <p:cNvPr id="49" name="Google Shape;49;p13"/>
          <p:cNvCxnSpPr/>
          <p:nvPr/>
        </p:nvCxnSpPr>
        <p:spPr>
          <a:xfrm>
            <a:off x="269240" y="299761"/>
            <a:ext cx="0" cy="691277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Section Titl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type="title"/>
          </p:nvPr>
        </p:nvSpPr>
        <p:spPr>
          <a:xfrm>
            <a:off x="815414" y="2084172"/>
            <a:ext cx="11107348" cy="11014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353"/>
              <a:buFont typeface="Noto Sans KR"/>
              <a:buNone/>
              <a:defRPr b="1" i="0" sz="6353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cxnSp>
        <p:nvCxnSpPr>
          <p:cNvPr id="52" name="Google Shape;52;p14"/>
          <p:cNvCxnSpPr/>
          <p:nvPr/>
        </p:nvCxnSpPr>
        <p:spPr>
          <a:xfrm>
            <a:off x="719403" y="2047018"/>
            <a:ext cx="0" cy="113861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" name="Google Shape;11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Google Shape;57;p1"/>
          <p:cNvCxnSpPr/>
          <p:nvPr/>
        </p:nvCxnSpPr>
        <p:spPr>
          <a:xfrm>
            <a:off x="786005" y="2343323"/>
            <a:ext cx="0" cy="2787000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8" name="Google Shape;58;p1"/>
          <p:cNvSpPr txBox="1"/>
          <p:nvPr/>
        </p:nvSpPr>
        <p:spPr>
          <a:xfrm>
            <a:off x="1024130" y="1776144"/>
            <a:ext cx="10305653" cy="1828702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AI개발자 트랙 미니프로젝트 6차</a:t>
            </a:r>
            <a:endParaRPr b="0" i="0" sz="2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6차 미니프로젝트</a:t>
            </a:r>
            <a:r>
              <a:rPr b="1" lang="en-US" sz="4400">
                <a:solidFill>
                  <a:schemeClr val="dk1"/>
                </a:solidFill>
              </a:rPr>
              <a:t> - 상품별 판매량 예측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1096175" y="3413100"/>
            <a:ext cx="8301000" cy="16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AI 트랙 3반 10조</a:t>
            </a:r>
            <a:endParaRPr b="1"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조장</a:t>
            </a:r>
            <a:r>
              <a:rPr lang="en-US" sz="1800"/>
              <a:t> : </a:t>
            </a:r>
            <a:r>
              <a:rPr lang="en-US" sz="1800">
                <a:solidFill>
                  <a:schemeClr val="dk1"/>
                </a:solidFill>
              </a:rPr>
              <a:t>이미지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조원</a:t>
            </a:r>
            <a:r>
              <a:rPr lang="en-US" sz="1800"/>
              <a:t> : 김명수, 노태규, 이한영, 정두성, 정주영, 하현경, 한규현</a:t>
            </a:r>
            <a:endParaRPr sz="1800"/>
          </a:p>
        </p:txBody>
      </p:sp>
      <p:cxnSp>
        <p:nvCxnSpPr>
          <p:cNvPr id="60" name="Google Shape;60;p1"/>
          <p:cNvCxnSpPr/>
          <p:nvPr/>
        </p:nvCxnSpPr>
        <p:spPr>
          <a:xfrm>
            <a:off x="956955" y="2343323"/>
            <a:ext cx="0" cy="1216200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"/>
          <p:cNvSpPr txBox="1"/>
          <p:nvPr/>
        </p:nvSpPr>
        <p:spPr>
          <a:xfrm>
            <a:off x="981492" y="1509489"/>
            <a:ext cx="4742700" cy="45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-US" sz="3600"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 b="1" i="0" sz="36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lgun Gothic"/>
              <a:buAutoNum type="arabicPeriod"/>
            </a:pPr>
            <a:r>
              <a:rPr lang="en-US" sz="2400">
                <a:latin typeface="Malgun Gothic"/>
                <a:ea typeface="Malgun Gothic"/>
                <a:cs typeface="Malgun Gothic"/>
                <a:sym typeface="Malgun Gothic"/>
              </a:rPr>
              <a:t>EDA</a:t>
            </a:r>
            <a:endParaRPr/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lgun Gothic"/>
              <a:buAutoNum type="arabicPeriod"/>
            </a:pPr>
            <a:r>
              <a:rPr lang="en-US" sz="2400">
                <a:latin typeface="Malgun Gothic"/>
                <a:ea typeface="Malgun Gothic"/>
                <a:cs typeface="Malgun Gothic"/>
                <a:sym typeface="Malgun Gothic"/>
              </a:rPr>
              <a:t>Model Structure Summary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Predict Graph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en-US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Model Selection</a:t>
            </a:r>
            <a:endParaRPr b="0" i="0" sz="36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67" name="Google Shape;67;p2"/>
          <p:cNvCxnSpPr/>
          <p:nvPr/>
        </p:nvCxnSpPr>
        <p:spPr>
          <a:xfrm flipH="1">
            <a:off x="1098970" y="1298121"/>
            <a:ext cx="2346359" cy="1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8" name="Google Shape;68;p2"/>
          <p:cNvPicPr preferRelativeResize="0"/>
          <p:nvPr/>
        </p:nvPicPr>
        <p:blipFill rotWithShape="1">
          <a:blip r:embed="rId3">
            <a:alphaModFix/>
          </a:blip>
          <a:srcRect b="3118" l="0" r="0" t="3120"/>
          <a:stretch/>
        </p:blipFill>
        <p:spPr>
          <a:xfrm>
            <a:off x="6467912" y="0"/>
            <a:ext cx="5724088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69" name="Google Shape;69;p2"/>
          <p:cNvPicPr preferRelativeResize="0"/>
          <p:nvPr/>
        </p:nvPicPr>
        <p:blipFill rotWithShape="1">
          <a:blip r:embed="rId4">
            <a:alphaModFix/>
          </a:blip>
          <a:srcRect b="55317" l="54402" r="0" t="0"/>
          <a:stretch/>
        </p:blipFill>
        <p:spPr>
          <a:xfrm>
            <a:off x="6467912" y="-1"/>
            <a:ext cx="5724088" cy="3525247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2"/>
          <p:cNvSpPr/>
          <p:nvPr/>
        </p:nvSpPr>
        <p:spPr>
          <a:xfrm>
            <a:off x="10264304" y="2117558"/>
            <a:ext cx="1927695" cy="4078705"/>
          </a:xfrm>
          <a:custGeom>
            <a:rect b="b" l="l" r="r" t="t"/>
            <a:pathLst>
              <a:path extrusionOk="0" h="6120000" w="3067484">
                <a:moveTo>
                  <a:pt x="3060000" y="0"/>
                </a:moveTo>
                <a:lnTo>
                  <a:pt x="3067484" y="189"/>
                </a:lnTo>
                <a:lnTo>
                  <a:pt x="3067484" y="1124867"/>
                </a:lnTo>
                <a:lnTo>
                  <a:pt x="3060000" y="1124489"/>
                </a:lnTo>
                <a:cubicBezTo>
                  <a:pt x="1991047" y="1124489"/>
                  <a:pt x="1124489" y="1991047"/>
                  <a:pt x="1124489" y="3060000"/>
                </a:cubicBezTo>
                <a:cubicBezTo>
                  <a:pt x="1124489" y="4128953"/>
                  <a:pt x="1991047" y="4995511"/>
                  <a:pt x="3060000" y="4995511"/>
                </a:cubicBezTo>
                <a:lnTo>
                  <a:pt x="3067484" y="4995133"/>
                </a:lnTo>
                <a:lnTo>
                  <a:pt x="3067484" y="6119811"/>
                </a:lnTo>
                <a:lnTo>
                  <a:pt x="3060000" y="6120000"/>
                </a:lnTo>
                <a:cubicBezTo>
                  <a:pt x="1370009" y="6120000"/>
                  <a:pt x="0" y="4749991"/>
                  <a:pt x="0" y="3060000"/>
                </a:cubicBezTo>
                <a:cubicBezTo>
                  <a:pt x="0" y="1370009"/>
                  <a:pt x="1370009" y="0"/>
                  <a:pt x="3060000" y="0"/>
                </a:cubicBezTo>
                <a:close/>
              </a:path>
            </a:pathLst>
          </a:custGeom>
          <a:solidFill>
            <a:srgbClr val="3BBAB6">
              <a:alpha val="8588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71" name="Google Shape;71;p2"/>
          <p:cNvCxnSpPr/>
          <p:nvPr/>
        </p:nvCxnSpPr>
        <p:spPr>
          <a:xfrm flipH="1">
            <a:off x="1098969" y="2376953"/>
            <a:ext cx="2346359" cy="1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9900" y="1363825"/>
            <a:ext cx="9792200" cy="484822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3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EDA</a:t>
            </a:r>
            <a:endParaRPr/>
          </a:p>
        </p:txBody>
      </p:sp>
      <p:pic>
        <p:nvPicPr>
          <p:cNvPr id="78" name="Google Shape;78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8747" y="897025"/>
            <a:ext cx="3485801" cy="20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24847" y="4289025"/>
            <a:ext cx="3529846" cy="20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Model </a:t>
            </a:r>
            <a:r>
              <a:rPr lang="en-US"/>
              <a:t>Structure</a:t>
            </a:r>
            <a:r>
              <a:rPr lang="en-US"/>
              <a:t> Summary</a:t>
            </a:r>
            <a:endParaRPr/>
          </a:p>
        </p:txBody>
      </p:sp>
      <p:graphicFrame>
        <p:nvGraphicFramePr>
          <p:cNvPr id="85" name="Google Shape;85;p4"/>
          <p:cNvGraphicFramePr/>
          <p:nvPr/>
        </p:nvGraphicFramePr>
        <p:xfrm>
          <a:off x="523875" y="1250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{4FD2183A-A1D1-49A0-8850-DB2D3C8625A5}</a:tableStyleId>
              </a:tblPr>
              <a:tblGrid>
                <a:gridCol w="1021550"/>
                <a:gridCol w="3374225"/>
                <a:gridCol w="3374225"/>
                <a:gridCol w="3374225"/>
              </a:tblGrid>
              <a:tr h="238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Product_3</a:t>
                      </a:r>
                      <a:endParaRPr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Product_12</a:t>
                      </a:r>
                      <a:endParaRPr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Product_42</a:t>
                      </a:r>
                      <a:endParaRPr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</a:tr>
              <a:tr h="38973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Model</a:t>
                      </a:r>
                      <a:br>
                        <a:rPr b="1" lang="en-US" sz="13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b="1" lang="en-US" sz="13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Layer</a:t>
                      </a:r>
                      <a:br>
                        <a:rPr b="1" lang="en-US" sz="13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b="1" lang="en-US" sz="13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Structure</a:t>
                      </a:r>
                      <a:endParaRPr b="1" sz="13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</a:tr>
              <a:tr h="783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Evaluation</a:t>
                      </a:r>
                      <a:br>
                        <a:rPr b="1" lang="en-US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b="1" lang="en-US" sz="13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(Val)</a:t>
                      </a:r>
                      <a:endParaRPr sz="13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86" name="Google Shape;8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40400" y="1719750"/>
            <a:ext cx="1662225" cy="373034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7" name="Google Shape;87;p4"/>
          <p:cNvGraphicFramePr/>
          <p:nvPr/>
        </p:nvGraphicFramePr>
        <p:xfrm>
          <a:off x="1545425" y="5544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{4FD2183A-A1D1-49A0-8850-DB2D3C8625A5}</a:tableStyleId>
              </a:tblPr>
              <a:tblGrid>
                <a:gridCol w="843550"/>
                <a:gridCol w="843550"/>
                <a:gridCol w="843550"/>
                <a:gridCol w="843550"/>
                <a:gridCol w="843550"/>
                <a:gridCol w="843550"/>
                <a:gridCol w="843550"/>
                <a:gridCol w="843550"/>
                <a:gridCol w="843500"/>
                <a:gridCol w="843500"/>
                <a:gridCol w="843500"/>
                <a:gridCol w="843500"/>
              </a:tblGrid>
              <a:tr h="391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RMSE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MAE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MAPE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R2 Score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RMSE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MAE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MAPE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R2 Score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RMSE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MAE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MAPE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R2 Score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91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2615.54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1779.44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3.74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0.47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1933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1495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0.138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0.5937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15.72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12.56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0.2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-0.08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88" name="Google Shape;88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4650" y="1698975"/>
            <a:ext cx="1458937" cy="377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8574" y="1799949"/>
            <a:ext cx="2757400" cy="356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f8ffe9969_3_1"/>
          <p:cNvSpPr txBox="1"/>
          <p:nvPr>
            <p:ph type="title"/>
          </p:nvPr>
        </p:nvSpPr>
        <p:spPr>
          <a:xfrm>
            <a:off x="685125" y="1359175"/>
            <a:ext cx="2755500" cy="35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Product3_LSTM</a:t>
            </a:r>
            <a:endParaRPr sz="2200"/>
          </a:p>
        </p:txBody>
      </p:sp>
      <p:pic>
        <p:nvPicPr>
          <p:cNvPr id="96" name="Google Shape;96;g26f8ffe9969_3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2005" y="1359201"/>
            <a:ext cx="5156542" cy="1512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g26f8ffe9969_3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4350" y="3103749"/>
            <a:ext cx="5171850" cy="1512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26f8ffe9969_3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38297" y="4848308"/>
            <a:ext cx="5123975" cy="1512443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26f8ffe9969_3_1"/>
          <p:cNvSpPr txBox="1"/>
          <p:nvPr>
            <p:ph type="title"/>
          </p:nvPr>
        </p:nvSpPr>
        <p:spPr>
          <a:xfrm>
            <a:off x="685132" y="3078806"/>
            <a:ext cx="2755500" cy="35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Product12_CNN</a:t>
            </a:r>
            <a:endParaRPr sz="2200"/>
          </a:p>
        </p:txBody>
      </p:sp>
      <p:sp>
        <p:nvSpPr>
          <p:cNvPr id="100" name="Google Shape;100;g26f8ffe9969_3_1"/>
          <p:cNvSpPr txBox="1"/>
          <p:nvPr>
            <p:ph type="title"/>
          </p:nvPr>
        </p:nvSpPr>
        <p:spPr>
          <a:xfrm>
            <a:off x="685125" y="4798424"/>
            <a:ext cx="2755500" cy="35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Product42_LSTM</a:t>
            </a:r>
            <a:endParaRPr sz="2200"/>
          </a:p>
        </p:txBody>
      </p:sp>
      <p:sp>
        <p:nvSpPr>
          <p:cNvPr id="101" name="Google Shape;101;g26f8ffe9969_3_1"/>
          <p:cNvSpPr txBox="1"/>
          <p:nvPr>
            <p:ph type="title"/>
          </p:nvPr>
        </p:nvSpPr>
        <p:spPr>
          <a:xfrm>
            <a:off x="399287" y="306677"/>
            <a:ext cx="108213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Predict Graph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Model Selection</a:t>
            </a:r>
            <a:endParaRPr/>
          </a:p>
        </p:txBody>
      </p:sp>
      <p:graphicFrame>
        <p:nvGraphicFramePr>
          <p:cNvPr id="107" name="Google Shape;107;p5"/>
          <p:cNvGraphicFramePr/>
          <p:nvPr/>
        </p:nvGraphicFramePr>
        <p:xfrm>
          <a:off x="441563" y="148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{4FD2183A-A1D1-49A0-8850-DB2D3C8625A5}</a:tableStyleId>
              </a:tblPr>
              <a:tblGrid>
                <a:gridCol w="1615550"/>
                <a:gridCol w="1615550"/>
                <a:gridCol w="1615550"/>
                <a:gridCol w="1615550"/>
                <a:gridCol w="1615550"/>
                <a:gridCol w="1615550"/>
                <a:gridCol w="1615550"/>
              </a:tblGrid>
              <a:tr h="40762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Test 성능</a:t>
                      </a:r>
                      <a:endParaRPr sz="1500"/>
                    </a:p>
                  </a:txBody>
                  <a:tcPr marT="91425" marB="91425" marR="91425" marL="91425" anchor="ctr"/>
                </a:tc>
                <a:tc hMerge="1"/>
                <a:tc hMerge="1"/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비즈니스 평가</a:t>
                      </a:r>
                      <a:endParaRPr sz="1500"/>
                    </a:p>
                  </a:txBody>
                  <a:tcPr marT="91425" marB="91425" marR="91425" marL="91425" anchor="ctr"/>
                </a:tc>
                <a:tc hMerge="1"/>
              </a:tr>
              <a:tr h="4076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RMSE</a:t>
                      </a:r>
                      <a:endParaRPr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MAE</a:t>
                      </a:r>
                      <a:endParaRPr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MAPE</a:t>
                      </a:r>
                      <a:endParaRPr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R2 Score</a:t>
                      </a:r>
                      <a:endParaRPr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안전재고</a:t>
                      </a:r>
                      <a:endParaRPr sz="15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재고금액</a:t>
                      </a:r>
                      <a:endParaRPr sz="1500"/>
                    </a:p>
                  </a:txBody>
                  <a:tcPr marT="91425" marB="91425" marR="91425" marL="91425" anchor="ctr"/>
                </a:tc>
              </a:tr>
              <a:tr h="1222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Product_3</a:t>
                      </a:r>
                      <a:endParaRPr sz="18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2033.4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1774.7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0.18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-0.7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4200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63166</a:t>
                      </a:r>
                      <a:endParaRPr sz="1700"/>
                    </a:p>
                  </a:txBody>
                  <a:tcPr marT="91425" marB="91425" marR="91425" marL="91425" anchor="ctr"/>
                </a:tc>
              </a:tr>
              <a:tr h="1222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Product_12</a:t>
                      </a:r>
                      <a:endParaRPr sz="18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1746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1295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0.123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0.7027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12188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105050</a:t>
                      </a:r>
                      <a:endParaRPr sz="1700"/>
                    </a:p>
                  </a:txBody>
                  <a:tcPr marT="91425" marB="91425" marR="91425" marL="91425" anchor="ctr"/>
                </a:tc>
              </a:tr>
              <a:tr h="1222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Product_42</a:t>
                      </a:r>
                      <a:endParaRPr sz="18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16.87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13.5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0.12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0.01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73</a:t>
                      </a:r>
                      <a:endParaRPr sz="17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656.120$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2024-03-11T04:02:27Z</dcterms:created>
  <dc:creator>크루 김계리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0x010100661AA2C327A4324587CA5B8F932705FD</vt:lpwstr>
  </property>
  <property fmtid="{D5CDD505-2E9C-101B-9397-08002B2CF9AE}" pid="3" name="MSIP_Label_b16c548c-0cd3-4220-987a-a58bfd9a89d4_Enabled">
    <vt:lpwstr>true</vt:lpwstr>
  </property>
  <property fmtid="{D5CDD505-2E9C-101B-9397-08002B2CF9AE}" pid="4" name="MSIP_Label_b16c548c-0cd3-4220-987a-a58bfd9a89d4_SetDate">
    <vt:lpwstr>2024-04-08T03:25:34Z</vt:lpwstr>
  </property>
  <property fmtid="{D5CDD505-2E9C-101B-9397-08002B2CF9AE}" pid="5" name="MSIP_Label_b16c548c-0cd3-4220-987a-a58bfd9a89d4_Method">
    <vt:lpwstr>Privileged</vt:lpwstr>
  </property>
  <property fmtid="{D5CDD505-2E9C-101B-9397-08002B2CF9AE}" pid="6" name="MSIP_Label_b16c548c-0cd3-4220-987a-a58bfd9a89d4_Name">
    <vt:lpwstr>b16c548c-0cd3-4220-987a-a58bfd9a89d4</vt:lpwstr>
  </property>
  <property fmtid="{D5CDD505-2E9C-101B-9397-08002B2CF9AE}" pid="7" name="MSIP_Label_b16c548c-0cd3-4220-987a-a58bfd9a89d4_SiteId">
    <vt:lpwstr>522a0f89-ae58-43b6-821b-2b06cecc7d8a</vt:lpwstr>
  </property>
  <property fmtid="{D5CDD505-2E9C-101B-9397-08002B2CF9AE}" pid="8" name="MSIP_Label_b16c548c-0cd3-4220-987a-a58bfd9a89d4_ActionId">
    <vt:lpwstr>2974f887-1589-4529-88ac-3cd819506fa7</vt:lpwstr>
  </property>
  <property fmtid="{D5CDD505-2E9C-101B-9397-08002B2CF9AE}" pid="9" name="MSIP_Label_b16c548c-0cd3-4220-987a-a58bfd9a89d4_ContentBits">
    <vt:lpwstr>0</vt:lpwstr>
  </property>
</Properties>
</file>